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 uri="GoogleSlidesCustomDataVersion2">
      <go:slidesCustomData xmlns:go="http://customooxmlschemas.google.com/" r:id="rId22" roundtripDataSignature="AMtx7mjCOYBcZKxkUwrQC2YlmOpdN4yGC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11" Type="http://schemas.openxmlformats.org/officeDocument/2006/relationships/slide" Target="slides/slide6.xml"/><Relationship Id="rId22" Type="http://customschemas.google.com/relationships/presentationmetadata" Target="metadata"/><Relationship Id="rId10" Type="http://schemas.openxmlformats.org/officeDocument/2006/relationships/slide" Target="slides/slide5.xml"/><Relationship Id="rId21" Type="http://schemas.openxmlformats.org/officeDocument/2006/relationships/slide" Target="slides/slide16.xml"/><Relationship Id="rId13" Type="http://schemas.openxmlformats.org/officeDocument/2006/relationships/slide" Target="slides/slide8.xml"/><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5" Type="http://schemas.openxmlformats.org/officeDocument/2006/relationships/notesMaster" Target="notesMasters/notesMaster1.xml"/><Relationship Id="rId19" Type="http://schemas.openxmlformats.org/officeDocument/2006/relationships/slide" Target="slides/slide14.xml"/><Relationship Id="rId6" Type="http://schemas.openxmlformats.org/officeDocument/2006/relationships/slide" Target="slides/slide1.xml"/><Relationship Id="rId18" Type="http://schemas.openxmlformats.org/officeDocument/2006/relationships/slide" Target="slides/slide13.xml"/><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1pPr>
            <a:lvl2pPr indent="-298450" lvl="1" marL="914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2pPr>
            <a:lvl3pPr indent="-298450" lvl="2" marL="1371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3pPr>
            <a:lvl4pPr indent="-298450" lvl="3" marL="1828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4pPr>
            <a:lvl5pPr indent="-298450" lvl="4" marL="22860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5pPr>
            <a:lvl6pPr indent="-298450" lvl="5" marL="27432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6pPr>
            <a:lvl7pPr indent="-298450" lvl="6" marL="32004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7pPr>
            <a:lvl8pPr indent="-298450" lvl="7" marL="36576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8pPr>
            <a:lvl9pPr indent="-298450" lvl="8" marL="4114800" marR="0" rtl="0" algn="l">
              <a:lnSpc>
                <a:spcPct val="100000"/>
              </a:lnSpc>
              <a:spcBef>
                <a:spcPts val="0"/>
              </a:spcBef>
              <a:spcAft>
                <a:spcPts val="0"/>
              </a:spcAft>
              <a:buClr>
                <a:srgbClr val="000000"/>
              </a:buClr>
              <a:buSzPts val="11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2" name="Google Shape;52;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1c0f8c19e8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31c0f8c19e8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31c0f8c19e8_3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6" name="Google Shape;126;g31c0f8c19e8_3_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p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1" name="Google Shape;131;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8" name="Google Shape;138;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5" name="Google Shape;145;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31c0f8c19e8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2" name="Google Shape;152;g31c0f8c19e8_0_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31c0f8c19e8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31c0f8c19e8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7" name="Shape 57"/>
        <p:cNvGrpSpPr/>
        <p:nvPr/>
      </p:nvGrpSpPr>
      <p:grpSpPr>
        <a:xfrm>
          <a:off x="0" y="0"/>
          <a:ext cx="0" cy="0"/>
          <a:chOff x="0" y="0"/>
          <a:chExt cx="0" cy="0"/>
        </a:xfrm>
      </p:grpSpPr>
      <p:sp>
        <p:nvSpPr>
          <p:cNvPr id="58" name="Google Shape;58;p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9" name="Google Shape;59;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p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65" name="Google Shape;65;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p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2" name="Google Shape;72;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31c0f8c19e8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31c0f8c19e8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1c0f8c19e8_3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31c0f8c19e8_3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31c0f8c19e8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31c0f8c19e8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 name="Google Shape;106;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31c0f8c19e8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31c0f8c19e8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11"/>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11" name="Google Shape;11;p11"/>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1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20"/>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46" name="Google Shape;46;p20"/>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0"/>
              </a:spcBef>
              <a:spcAft>
                <a:spcPts val="0"/>
              </a:spcAft>
              <a:buSzPts val="1400"/>
              <a:buChar char="○"/>
              <a:defRPr/>
            </a:lvl2pPr>
            <a:lvl3pPr indent="-317500" lvl="2" marL="1371600" algn="ctr">
              <a:lnSpc>
                <a:spcPct val="115000"/>
              </a:lnSpc>
              <a:spcBef>
                <a:spcPts val="0"/>
              </a:spcBef>
              <a:spcAft>
                <a:spcPts val="0"/>
              </a:spcAft>
              <a:buSzPts val="1400"/>
              <a:buChar char="■"/>
              <a:defRPr/>
            </a:lvl3pPr>
            <a:lvl4pPr indent="-317500" lvl="3" marL="1828800" algn="ctr">
              <a:lnSpc>
                <a:spcPct val="115000"/>
              </a:lnSpc>
              <a:spcBef>
                <a:spcPts val="0"/>
              </a:spcBef>
              <a:spcAft>
                <a:spcPts val="0"/>
              </a:spcAft>
              <a:buSzPts val="1400"/>
              <a:buChar char="●"/>
              <a:defRPr/>
            </a:lvl4pPr>
            <a:lvl5pPr indent="-317500" lvl="4" marL="2286000" algn="ctr">
              <a:lnSpc>
                <a:spcPct val="115000"/>
              </a:lnSpc>
              <a:spcBef>
                <a:spcPts val="0"/>
              </a:spcBef>
              <a:spcAft>
                <a:spcPts val="0"/>
              </a:spcAft>
              <a:buSzPts val="1400"/>
              <a:buChar char="○"/>
              <a:defRPr/>
            </a:lvl5pPr>
            <a:lvl6pPr indent="-317500" lvl="5" marL="2743200" algn="ctr">
              <a:lnSpc>
                <a:spcPct val="115000"/>
              </a:lnSpc>
              <a:spcBef>
                <a:spcPts val="0"/>
              </a:spcBef>
              <a:spcAft>
                <a:spcPts val="0"/>
              </a:spcAft>
              <a:buSzPts val="1400"/>
              <a:buChar char="■"/>
              <a:defRPr/>
            </a:lvl6pPr>
            <a:lvl7pPr indent="-317500" lvl="6" marL="3200400" algn="ctr">
              <a:lnSpc>
                <a:spcPct val="115000"/>
              </a:lnSpc>
              <a:spcBef>
                <a:spcPts val="0"/>
              </a:spcBef>
              <a:spcAft>
                <a:spcPts val="0"/>
              </a:spcAft>
              <a:buSzPts val="1400"/>
              <a:buChar char="●"/>
              <a:defRPr/>
            </a:lvl7pPr>
            <a:lvl8pPr indent="-317500" lvl="7" marL="3657600" algn="ctr">
              <a:lnSpc>
                <a:spcPct val="115000"/>
              </a:lnSpc>
              <a:spcBef>
                <a:spcPts val="0"/>
              </a:spcBef>
              <a:spcAft>
                <a:spcPts val="0"/>
              </a:spcAft>
              <a:buSzPts val="1400"/>
              <a:buChar char="○"/>
              <a:defRPr/>
            </a:lvl8pPr>
            <a:lvl9pPr indent="-317500" lvl="8" marL="4114800" algn="ctr">
              <a:lnSpc>
                <a:spcPct val="115000"/>
              </a:lnSpc>
              <a:spcBef>
                <a:spcPts val="0"/>
              </a:spcBef>
              <a:spcAft>
                <a:spcPts val="0"/>
              </a:spcAft>
              <a:buSzPts val="1400"/>
              <a:buChar char="■"/>
              <a:defRPr/>
            </a:lvl9pPr>
          </a:lstStyle>
          <a:p/>
        </p:txBody>
      </p:sp>
      <p:sp>
        <p:nvSpPr>
          <p:cNvPr id="47" name="Google Shape;47;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1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15" name="Google Shape;15;p1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16" name="Google Shape;16;p1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sp>
        <p:nvSpPr>
          <p:cNvPr id="18" name="Google Shape;18;p13"/>
          <p:cNvSpPr txBox="1"/>
          <p:nvPr>
            <p:ph type="title"/>
          </p:nvPr>
        </p:nvSpPr>
        <p:spPr>
          <a:xfrm>
            <a:off x="311700" y="2150850"/>
            <a:ext cx="8520600" cy="841800"/>
          </a:xfrm>
          <a:prstGeom prst="rect">
            <a:avLst/>
          </a:prstGeom>
          <a:noFill/>
          <a:ln>
            <a:noFill/>
          </a:ln>
        </p:spPr>
        <p:txBody>
          <a:bodyPr anchorCtr="0" anchor="ctr" bIns="91425" lIns="91425" spcFirstLastPara="1" rIns="91425" wrap="square" tIns="91425">
            <a:normAutofit/>
          </a:bodyPr>
          <a:lstStyle>
            <a:lvl1pPr lvl="0" algn="ctr">
              <a:lnSpc>
                <a:spcPct val="100000"/>
              </a:lnSpc>
              <a:spcBef>
                <a:spcPts val="0"/>
              </a:spcBef>
              <a:spcAft>
                <a:spcPts val="0"/>
              </a:spcAft>
              <a:buSzPts val="3600"/>
              <a:buNone/>
              <a:defRPr sz="3600"/>
            </a:lvl1pPr>
            <a:lvl2pPr lvl="1" algn="ctr">
              <a:lnSpc>
                <a:spcPct val="100000"/>
              </a:lnSpc>
              <a:spcBef>
                <a:spcPts val="0"/>
              </a:spcBef>
              <a:spcAft>
                <a:spcPts val="0"/>
              </a:spcAft>
              <a:buSzPts val="3600"/>
              <a:buNone/>
              <a:defRPr sz="3600"/>
            </a:lvl2pPr>
            <a:lvl3pPr lvl="2" algn="ctr">
              <a:lnSpc>
                <a:spcPct val="100000"/>
              </a:lnSpc>
              <a:spcBef>
                <a:spcPts val="0"/>
              </a:spcBef>
              <a:spcAft>
                <a:spcPts val="0"/>
              </a:spcAft>
              <a:buSzPts val="3600"/>
              <a:buNone/>
              <a:defRPr sz="3600"/>
            </a:lvl3pPr>
            <a:lvl4pPr lvl="3" algn="ctr">
              <a:lnSpc>
                <a:spcPct val="100000"/>
              </a:lnSpc>
              <a:spcBef>
                <a:spcPts val="0"/>
              </a:spcBef>
              <a:spcAft>
                <a:spcPts val="0"/>
              </a:spcAft>
              <a:buSzPts val="3600"/>
              <a:buNone/>
              <a:defRPr sz="3600"/>
            </a:lvl4pPr>
            <a:lvl5pPr lvl="4" algn="ctr">
              <a:lnSpc>
                <a:spcPct val="100000"/>
              </a:lnSpc>
              <a:spcBef>
                <a:spcPts val="0"/>
              </a:spcBef>
              <a:spcAft>
                <a:spcPts val="0"/>
              </a:spcAft>
              <a:buSzPts val="3600"/>
              <a:buNone/>
              <a:defRPr sz="3600"/>
            </a:lvl5pPr>
            <a:lvl6pPr lvl="5" algn="ctr">
              <a:lnSpc>
                <a:spcPct val="100000"/>
              </a:lnSpc>
              <a:spcBef>
                <a:spcPts val="0"/>
              </a:spcBef>
              <a:spcAft>
                <a:spcPts val="0"/>
              </a:spcAft>
              <a:buSzPts val="3600"/>
              <a:buNone/>
              <a:defRPr sz="3600"/>
            </a:lvl6pPr>
            <a:lvl7pPr lvl="6" algn="ctr">
              <a:lnSpc>
                <a:spcPct val="100000"/>
              </a:lnSpc>
              <a:spcBef>
                <a:spcPts val="0"/>
              </a:spcBef>
              <a:spcAft>
                <a:spcPts val="0"/>
              </a:spcAft>
              <a:buSzPts val="3600"/>
              <a:buNone/>
              <a:defRPr sz="3600"/>
            </a:lvl7pPr>
            <a:lvl8pPr lvl="7" algn="ctr">
              <a:lnSpc>
                <a:spcPct val="100000"/>
              </a:lnSpc>
              <a:spcBef>
                <a:spcPts val="0"/>
              </a:spcBef>
              <a:spcAft>
                <a:spcPts val="0"/>
              </a:spcAft>
              <a:buSzPts val="3600"/>
              <a:buNone/>
              <a:defRPr sz="3600"/>
            </a:lvl8pPr>
            <a:lvl9pPr lvl="8" algn="ctr">
              <a:lnSpc>
                <a:spcPct val="100000"/>
              </a:lnSpc>
              <a:spcBef>
                <a:spcPts val="0"/>
              </a:spcBef>
              <a:spcAft>
                <a:spcPts val="0"/>
              </a:spcAft>
              <a:buSzPts val="3600"/>
              <a:buNone/>
              <a:defRPr sz="3600"/>
            </a:lvl9pPr>
          </a:lstStyle>
          <a:p/>
        </p:txBody>
      </p:sp>
      <p:sp>
        <p:nvSpPr>
          <p:cNvPr id="19" name="Google Shape;19;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14"/>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2" name="Google Shape;22;p14"/>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3" name="Google Shape;23;p14"/>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24" name="Google Shape;24;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1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27" name="Google Shape;27;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16"/>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30" name="Google Shape;30;p16"/>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rm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31" name="Google Shape;31;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17"/>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34" name="Google Shape;34;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18"/>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18"/>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38" name="Google Shape;38;p18"/>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18"/>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sp>
        <p:nvSpPr>
          <p:cNvPr id="40" name="Google Shape;40;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9"/>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43" name="Google Shape;43;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0"/>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1pPr>
            <a:lvl2pPr lvl="1"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2pPr>
            <a:lvl3pPr lvl="2"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3pPr>
            <a:lvl4pPr lvl="3"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4pPr>
            <a:lvl5pPr lvl="4"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5pPr>
            <a:lvl6pPr lvl="5"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6pPr>
            <a:lvl7pPr lvl="6"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7pPr>
            <a:lvl8pPr lvl="7"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8pPr>
            <a:lvl9pPr lvl="8" marR="0" rtl="0" algn="l">
              <a:lnSpc>
                <a:spcPct val="100000"/>
              </a:lnSpc>
              <a:spcBef>
                <a:spcPts val="0"/>
              </a:spcBef>
              <a:spcAft>
                <a:spcPts val="0"/>
              </a:spcAft>
              <a:buClr>
                <a:schemeClr val="dk1"/>
              </a:buClr>
              <a:buSzPts val="2800"/>
              <a:buFont typeface="Arial"/>
              <a:buNone/>
              <a:defRPr b="0" i="0" sz="2800" u="none" cap="none" strike="noStrike">
                <a:solidFill>
                  <a:schemeClr val="dk1"/>
                </a:solidFill>
                <a:latin typeface="Arial"/>
                <a:ea typeface="Arial"/>
                <a:cs typeface="Arial"/>
                <a:sym typeface="Arial"/>
              </a:defRPr>
            </a:lvl9pPr>
          </a:lstStyle>
          <a:p/>
        </p:txBody>
      </p:sp>
      <p:sp>
        <p:nvSpPr>
          <p:cNvPr id="7" name="Google Shape;7;p10"/>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Arial"/>
              <a:buChar char="●"/>
              <a:defRPr b="0" i="0" sz="1800" u="none" cap="none" strike="noStrike">
                <a:solidFill>
                  <a:schemeClr val="dk2"/>
                </a:solidFill>
                <a:latin typeface="Arial"/>
                <a:ea typeface="Arial"/>
                <a:cs typeface="Arial"/>
                <a:sym typeface="Arial"/>
              </a:defRPr>
            </a:lvl1pPr>
            <a:lvl2pPr indent="-317500" lvl="1" marL="914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2pPr>
            <a:lvl3pPr indent="-317500" lvl="2" marL="1371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3pPr>
            <a:lvl4pPr indent="-317500" lvl="3" marL="1828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1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2.png"/><Relationship Id="rId4" Type="http://schemas.openxmlformats.org/officeDocument/2006/relationships/image" Target="../media/image1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3.png"/><Relationship Id="rId7"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
          <p:cNvSpPr txBox="1"/>
          <p:nvPr>
            <p:ph type="ctrTitle"/>
          </p:nvPr>
        </p:nvSpPr>
        <p:spPr>
          <a:xfrm>
            <a:off x="311700" y="0"/>
            <a:ext cx="8520600" cy="1398000"/>
          </a:xfrm>
          <a:prstGeom prst="rect">
            <a:avLst/>
          </a:prstGeom>
          <a:noFill/>
          <a:ln>
            <a:noFill/>
          </a:ln>
        </p:spPr>
        <p:txBody>
          <a:bodyPr anchorCtr="0" anchor="b" bIns="91425" lIns="91425" spcFirstLastPara="1" rIns="91425" wrap="square" tIns="91425">
            <a:normAutofit/>
          </a:bodyPr>
          <a:lstStyle/>
          <a:p>
            <a:pPr indent="0" lvl="0" marL="0" rtl="0" algn="ctr">
              <a:lnSpc>
                <a:spcPct val="100000"/>
              </a:lnSpc>
              <a:spcBef>
                <a:spcPts val="0"/>
              </a:spcBef>
              <a:spcAft>
                <a:spcPts val="0"/>
              </a:spcAft>
              <a:buSzPts val="5200"/>
              <a:buNone/>
            </a:pPr>
            <a:r>
              <a:rPr lang="en" sz="2800"/>
              <a:t>Smart City</a:t>
            </a:r>
            <a:endParaRPr sz="2800"/>
          </a:p>
          <a:p>
            <a:pPr indent="0" lvl="0" marL="0" rtl="0" algn="ctr">
              <a:lnSpc>
                <a:spcPct val="100000"/>
              </a:lnSpc>
              <a:spcBef>
                <a:spcPts val="0"/>
              </a:spcBef>
              <a:spcAft>
                <a:spcPts val="0"/>
              </a:spcAft>
              <a:buSzPts val="5200"/>
              <a:buNone/>
            </a:pPr>
            <a:r>
              <a:rPr lang="en" sz="2021"/>
              <a:t>Matthew Garcia, Rostyslav Rozhok</a:t>
            </a:r>
            <a:endParaRPr sz="2021"/>
          </a:p>
          <a:p>
            <a:pPr indent="0" lvl="0" marL="0" rtl="0" algn="ctr">
              <a:lnSpc>
                <a:spcPct val="100000"/>
              </a:lnSpc>
              <a:spcBef>
                <a:spcPts val="0"/>
              </a:spcBef>
              <a:spcAft>
                <a:spcPts val="0"/>
              </a:spcAft>
              <a:buSzPts val="5200"/>
              <a:buNone/>
            </a:pPr>
            <a:r>
              <a:rPr lang="en" sz="2021"/>
              <a:t>EECE 2560 Fundamentals of Engineering Algorithms</a:t>
            </a:r>
            <a:endParaRPr sz="2021"/>
          </a:p>
        </p:txBody>
      </p:sp>
      <p:sp>
        <p:nvSpPr>
          <p:cNvPr id="55" name="Google Shape;55;p1"/>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rmAutofit/>
          </a:bodyPr>
          <a:lstStyle/>
          <a:p>
            <a:pPr indent="0" lvl="0" marL="0" rtl="0" algn="ctr">
              <a:lnSpc>
                <a:spcPct val="100000"/>
              </a:lnSpc>
              <a:spcBef>
                <a:spcPts val="0"/>
              </a:spcBef>
              <a:spcAft>
                <a:spcPts val="0"/>
              </a:spcAft>
              <a:buSzPts val="2800"/>
              <a:buNone/>
            </a:pPr>
            <a:r>
              <a:t/>
            </a:r>
            <a:endParaRPr/>
          </a:p>
        </p:txBody>
      </p:sp>
      <p:pic>
        <p:nvPicPr>
          <p:cNvPr id="56" name="Google Shape;56;p1"/>
          <p:cNvPicPr preferRelativeResize="0"/>
          <p:nvPr/>
        </p:nvPicPr>
        <p:blipFill rotWithShape="1">
          <a:blip r:embed="rId3">
            <a:alphaModFix/>
          </a:blip>
          <a:srcRect b="0" l="0" r="0" t="0"/>
          <a:stretch/>
        </p:blipFill>
        <p:spPr>
          <a:xfrm>
            <a:off x="0" y="1442875"/>
            <a:ext cx="9144003" cy="3700626"/>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0" name="Shape 120"/>
        <p:cNvGrpSpPr/>
        <p:nvPr/>
      </p:nvGrpSpPr>
      <p:grpSpPr>
        <a:xfrm>
          <a:off x="0" y="0"/>
          <a:ext cx="0" cy="0"/>
          <a:chOff x="0" y="0"/>
          <a:chExt cx="0" cy="0"/>
        </a:xfrm>
      </p:grpSpPr>
      <p:sp>
        <p:nvSpPr>
          <p:cNvPr id="121" name="Google Shape;121;g31c0f8c19e8_0_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Clr>
                <a:schemeClr val="dk1"/>
              </a:buClr>
              <a:buSzPts val="1100"/>
              <a:buFont typeface="Arial"/>
              <a:buNone/>
            </a:pPr>
            <a:r>
              <a:rPr lang="en" sz="2700">
                <a:solidFill>
                  <a:schemeClr val="lt1"/>
                </a:solidFill>
              </a:rPr>
              <a:t>Load Resources</a:t>
            </a:r>
            <a:endParaRPr sz="2700">
              <a:solidFill>
                <a:schemeClr val="lt1"/>
              </a:solidFill>
            </a:endParaRPr>
          </a:p>
        </p:txBody>
      </p:sp>
      <p:sp>
        <p:nvSpPr>
          <p:cNvPr id="122" name="Google Shape;122;g31c0f8c19e8_0_6"/>
          <p:cNvSpPr txBox="1"/>
          <p:nvPr/>
        </p:nvSpPr>
        <p:spPr>
          <a:xfrm>
            <a:off x="523450" y="1325725"/>
            <a:ext cx="2393100" cy="92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rPr>
              <a:t>Resource Loading in ResourceAllocator.cpp</a:t>
            </a:r>
            <a:endParaRPr sz="1600">
              <a:solidFill>
                <a:schemeClr val="lt1"/>
              </a:solidFill>
            </a:endParaRPr>
          </a:p>
        </p:txBody>
      </p:sp>
      <p:pic>
        <p:nvPicPr>
          <p:cNvPr id="123" name="Google Shape;123;g31c0f8c19e8_0_6"/>
          <p:cNvPicPr preferRelativeResize="0"/>
          <p:nvPr/>
        </p:nvPicPr>
        <p:blipFill>
          <a:blip r:embed="rId3">
            <a:alphaModFix/>
          </a:blip>
          <a:stretch>
            <a:fillRect/>
          </a:stretch>
        </p:blipFill>
        <p:spPr>
          <a:xfrm>
            <a:off x="3242125" y="1126150"/>
            <a:ext cx="5337176" cy="36611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27" name="Shape 127"/>
        <p:cNvGrpSpPr/>
        <p:nvPr/>
      </p:nvGrpSpPr>
      <p:grpSpPr>
        <a:xfrm>
          <a:off x="0" y="0"/>
          <a:ext cx="0" cy="0"/>
          <a:chOff x="0" y="0"/>
          <a:chExt cx="0" cy="0"/>
        </a:xfrm>
      </p:grpSpPr>
      <p:sp>
        <p:nvSpPr>
          <p:cNvPr id="128" name="Google Shape;128;g31c0f8c19e8_3_4"/>
          <p:cNvSpPr txBox="1"/>
          <p:nvPr>
            <p:ph type="title"/>
          </p:nvPr>
        </p:nvSpPr>
        <p:spPr>
          <a:xfrm>
            <a:off x="311700" y="1999050"/>
            <a:ext cx="8520600" cy="5727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500"/>
              </a:spcBef>
              <a:spcAft>
                <a:spcPts val="0"/>
              </a:spcAft>
              <a:buClr>
                <a:schemeClr val="dk1"/>
              </a:buClr>
              <a:buSzPts val="1100"/>
              <a:buFont typeface="Arial"/>
              <a:buNone/>
            </a:pPr>
            <a:r>
              <a:rPr lang="en" sz="3600">
                <a:solidFill>
                  <a:schemeClr val="lt1"/>
                </a:solidFill>
              </a:rPr>
              <a:t>Demonstration</a:t>
            </a:r>
            <a:endParaRPr sz="3600">
              <a:solidFill>
                <a:schemeClr val="lt1"/>
              </a:solidFill>
            </a:endParaRPr>
          </a:p>
          <a:p>
            <a:pPr indent="0" lvl="0" marL="0" rtl="0" algn="l">
              <a:lnSpc>
                <a:spcPct val="100000"/>
              </a:lnSpc>
              <a:spcBef>
                <a:spcPts val="500"/>
              </a:spcBef>
              <a:spcAft>
                <a:spcPts val="0"/>
              </a:spcAft>
              <a:buSzPts val="2800"/>
              <a:buNone/>
            </a:pPr>
            <a:r>
              <a:t/>
            </a:r>
            <a:endParaRPr sz="3600">
              <a:solidFill>
                <a:schemeClr val="lt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6"/>
          <p:cNvSpPr txBox="1"/>
          <p:nvPr>
            <p:ph type="title"/>
          </p:nvPr>
        </p:nvSpPr>
        <p:spPr>
          <a:xfrm>
            <a:off x="623400" y="43217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500"/>
              </a:spcBef>
              <a:spcAft>
                <a:spcPts val="0"/>
              </a:spcAft>
              <a:buClr>
                <a:schemeClr val="dk1"/>
              </a:buClr>
              <a:buSzPts val="990"/>
              <a:buFont typeface="Arial"/>
              <a:buNone/>
            </a:pPr>
            <a:r>
              <a:rPr lang="en">
                <a:solidFill>
                  <a:srgbClr val="2D3B45"/>
                </a:solidFill>
              </a:rPr>
              <a:t>Analysis and Results</a:t>
            </a:r>
            <a:endParaRPr>
              <a:solidFill>
                <a:srgbClr val="2D3B45"/>
              </a:solidFill>
            </a:endParaRPr>
          </a:p>
          <a:p>
            <a:pPr indent="0" lvl="0" marL="0" rtl="0" algn="l">
              <a:lnSpc>
                <a:spcPct val="100000"/>
              </a:lnSpc>
              <a:spcBef>
                <a:spcPts val="500"/>
              </a:spcBef>
              <a:spcAft>
                <a:spcPts val="0"/>
              </a:spcAft>
              <a:buSzPts val="990"/>
              <a:buNone/>
            </a:pPr>
            <a:r>
              <a:t/>
            </a:r>
            <a:endParaRPr/>
          </a:p>
        </p:txBody>
      </p:sp>
      <p:sp>
        <p:nvSpPr>
          <p:cNvPr id="134" name="Google Shape;134;p6"/>
          <p:cNvSpPr txBox="1"/>
          <p:nvPr>
            <p:ph idx="1" type="body"/>
          </p:nvPr>
        </p:nvSpPr>
        <p:spPr>
          <a:xfrm>
            <a:off x="311700" y="1152475"/>
            <a:ext cx="3923100" cy="3416400"/>
          </a:xfrm>
          <a:prstGeom prst="rect">
            <a:avLst/>
          </a:prstGeom>
          <a:noFill/>
          <a:ln>
            <a:noFill/>
          </a:ln>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
              <a:t>Resources were allocated successfully</a:t>
            </a:r>
            <a:endParaRPr/>
          </a:p>
          <a:p>
            <a:pPr indent="-342900" lvl="0" marL="457200" rtl="0" algn="l">
              <a:lnSpc>
                <a:spcPct val="115000"/>
              </a:lnSpc>
              <a:spcBef>
                <a:spcPts val="0"/>
              </a:spcBef>
              <a:spcAft>
                <a:spcPts val="0"/>
              </a:spcAft>
              <a:buSzPts val="1800"/>
              <a:buChar char="●"/>
            </a:pPr>
            <a:r>
              <a:rPr lang="en"/>
              <a:t>Users were able to enter in new districts and have resources be reallocated</a:t>
            </a:r>
            <a:endParaRPr/>
          </a:p>
        </p:txBody>
      </p:sp>
      <p:pic>
        <p:nvPicPr>
          <p:cNvPr id="135" name="Google Shape;135;p6"/>
          <p:cNvPicPr preferRelativeResize="0"/>
          <p:nvPr/>
        </p:nvPicPr>
        <p:blipFill>
          <a:blip r:embed="rId3">
            <a:alphaModFix/>
          </a:blip>
          <a:stretch>
            <a:fillRect/>
          </a:stretch>
        </p:blipFill>
        <p:spPr>
          <a:xfrm>
            <a:off x="4788725" y="529101"/>
            <a:ext cx="3294650" cy="42201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7"/>
          <p:cNvSpPr txBox="1"/>
          <p:nvPr>
            <p:ph type="title"/>
          </p:nvPr>
        </p:nvSpPr>
        <p:spPr>
          <a:xfrm>
            <a:off x="-1966550" y="548000"/>
            <a:ext cx="8520600" cy="5727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500"/>
              </a:spcBef>
              <a:spcAft>
                <a:spcPts val="0"/>
              </a:spcAft>
              <a:buClr>
                <a:schemeClr val="dk1"/>
              </a:buClr>
              <a:buSzPts val="1100"/>
              <a:buFont typeface="Arial"/>
              <a:buNone/>
            </a:pPr>
            <a:r>
              <a:rPr lang="en">
                <a:solidFill>
                  <a:srgbClr val="2D3B45"/>
                </a:solidFill>
              </a:rPr>
              <a:t>Discussion</a:t>
            </a:r>
            <a:endParaRPr>
              <a:solidFill>
                <a:srgbClr val="2D3B45"/>
              </a:solidFill>
            </a:endParaRPr>
          </a:p>
          <a:p>
            <a:pPr indent="0" lvl="0" marL="0" rtl="0" algn="l">
              <a:lnSpc>
                <a:spcPct val="100000"/>
              </a:lnSpc>
              <a:spcBef>
                <a:spcPts val="500"/>
              </a:spcBef>
              <a:spcAft>
                <a:spcPts val="0"/>
              </a:spcAft>
              <a:buSzPts val="2800"/>
              <a:buNone/>
            </a:pPr>
            <a:r>
              <a:t/>
            </a:r>
            <a:endParaRPr/>
          </a:p>
        </p:txBody>
      </p:sp>
      <p:sp>
        <p:nvSpPr>
          <p:cNvPr id="141" name="Google Shape;141;p7"/>
          <p:cNvSpPr txBox="1"/>
          <p:nvPr>
            <p:ph idx="1" type="body"/>
          </p:nvPr>
        </p:nvSpPr>
        <p:spPr>
          <a:xfrm>
            <a:off x="363200" y="1448525"/>
            <a:ext cx="3369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rPr lang="en"/>
              <a:t>Future valuable additions:</a:t>
            </a:r>
            <a:endParaRPr/>
          </a:p>
          <a:p>
            <a:pPr indent="-342900" lvl="0" marL="457200" rtl="0" algn="l">
              <a:lnSpc>
                <a:spcPct val="115000"/>
              </a:lnSpc>
              <a:spcBef>
                <a:spcPts val="1200"/>
              </a:spcBef>
              <a:spcAft>
                <a:spcPts val="0"/>
              </a:spcAft>
              <a:buSzPts val="1800"/>
              <a:buChar char="●"/>
            </a:pPr>
            <a:r>
              <a:rPr lang="en"/>
              <a:t>GUI</a:t>
            </a:r>
            <a:endParaRPr/>
          </a:p>
          <a:p>
            <a:pPr indent="-342900" lvl="0" marL="457200" rtl="0" algn="l">
              <a:lnSpc>
                <a:spcPct val="115000"/>
              </a:lnSpc>
              <a:spcBef>
                <a:spcPts val="0"/>
              </a:spcBef>
              <a:spcAft>
                <a:spcPts val="0"/>
              </a:spcAft>
              <a:buSzPts val="1800"/>
              <a:buChar char="●"/>
            </a:pPr>
            <a:r>
              <a:rPr lang="en"/>
              <a:t>Graph representation</a:t>
            </a:r>
            <a:endParaRPr/>
          </a:p>
          <a:p>
            <a:pPr indent="-342900" lvl="0" marL="457200" rtl="0" algn="l">
              <a:lnSpc>
                <a:spcPct val="115000"/>
              </a:lnSpc>
              <a:spcBef>
                <a:spcPts val="0"/>
              </a:spcBef>
              <a:spcAft>
                <a:spcPts val="0"/>
              </a:spcAft>
              <a:buSzPts val="1800"/>
              <a:buChar char="●"/>
            </a:pPr>
            <a:r>
              <a:rPr lang="en"/>
              <a:t>Expansion of </a:t>
            </a:r>
            <a:r>
              <a:rPr lang="en"/>
              <a:t>resources</a:t>
            </a:r>
            <a:r>
              <a:rPr lang="en"/>
              <a:t>’ characteristics</a:t>
            </a:r>
            <a:endParaRPr/>
          </a:p>
          <a:p>
            <a:pPr indent="0" lvl="0" marL="0" rtl="0" algn="l">
              <a:lnSpc>
                <a:spcPct val="115000"/>
              </a:lnSpc>
              <a:spcBef>
                <a:spcPts val="1200"/>
              </a:spcBef>
              <a:spcAft>
                <a:spcPts val="1200"/>
              </a:spcAft>
              <a:buNone/>
            </a:pPr>
            <a:r>
              <a:rPr lang="en"/>
              <a:t>Spent around 3 hours a week on the project</a:t>
            </a:r>
            <a:endParaRPr/>
          </a:p>
        </p:txBody>
      </p:sp>
      <p:pic>
        <p:nvPicPr>
          <p:cNvPr id="142" name="Google Shape;142;p7"/>
          <p:cNvPicPr preferRelativeResize="0"/>
          <p:nvPr/>
        </p:nvPicPr>
        <p:blipFill>
          <a:blip r:embed="rId3">
            <a:alphaModFix/>
          </a:blip>
          <a:stretch>
            <a:fillRect/>
          </a:stretch>
        </p:blipFill>
        <p:spPr>
          <a:xfrm>
            <a:off x="4170387" y="0"/>
            <a:ext cx="5071426" cy="514350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sp>
        <p:nvSpPr>
          <p:cNvPr id="147" name="Google Shape;147;p8"/>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500"/>
              </a:spcBef>
              <a:spcAft>
                <a:spcPts val="0"/>
              </a:spcAft>
              <a:buClr>
                <a:schemeClr val="dk1"/>
              </a:buClr>
              <a:buSzPts val="1100"/>
              <a:buFont typeface="Arial"/>
              <a:buNone/>
            </a:pPr>
            <a:r>
              <a:rPr lang="en">
                <a:solidFill>
                  <a:srgbClr val="2D3B45"/>
                </a:solidFill>
              </a:rPr>
              <a:t>Conclusion</a:t>
            </a:r>
            <a:endParaRPr>
              <a:solidFill>
                <a:srgbClr val="2D3B45"/>
              </a:solidFill>
            </a:endParaRPr>
          </a:p>
          <a:p>
            <a:pPr indent="0" lvl="0" marL="0" rtl="0" algn="l">
              <a:lnSpc>
                <a:spcPct val="100000"/>
              </a:lnSpc>
              <a:spcBef>
                <a:spcPts val="500"/>
              </a:spcBef>
              <a:spcAft>
                <a:spcPts val="0"/>
              </a:spcAft>
              <a:buSzPts val="2800"/>
              <a:buNone/>
            </a:pPr>
            <a:r>
              <a:t/>
            </a:r>
            <a:endParaRPr/>
          </a:p>
        </p:txBody>
      </p:sp>
      <p:sp>
        <p:nvSpPr>
          <p:cNvPr id="148" name="Google Shape;148;p8"/>
          <p:cNvSpPr txBox="1"/>
          <p:nvPr>
            <p:ph idx="1" type="body"/>
          </p:nvPr>
        </p:nvSpPr>
        <p:spPr>
          <a:xfrm>
            <a:off x="401800" y="1241975"/>
            <a:ext cx="4065000" cy="3416400"/>
          </a:xfrm>
          <a:prstGeom prst="rect">
            <a:avLst/>
          </a:prstGeom>
          <a:noFill/>
          <a:ln>
            <a:noFill/>
          </a:ln>
        </p:spPr>
        <p:txBody>
          <a:bodyPr anchorCtr="0" anchor="t" bIns="91425" lIns="91425" spcFirstLastPara="1" rIns="91425" wrap="square" tIns="91425">
            <a:normAutofit/>
          </a:bodyPr>
          <a:lstStyle/>
          <a:p>
            <a:pPr indent="0" lvl="0" marL="1771" marR="2821" rtl="0" algn="l">
              <a:lnSpc>
                <a:spcPct val="99959"/>
              </a:lnSpc>
              <a:spcBef>
                <a:spcPts val="643"/>
              </a:spcBef>
              <a:spcAft>
                <a:spcPts val="0"/>
              </a:spcAft>
              <a:buClr>
                <a:schemeClr val="dk1"/>
              </a:buClr>
              <a:buSzPts val="1100"/>
              <a:buFont typeface="Arial"/>
              <a:buNone/>
            </a:pPr>
            <a:r>
              <a:rPr lang="en" sz="1700">
                <a:solidFill>
                  <a:schemeClr val="dk1"/>
                </a:solidFill>
              </a:rPr>
              <a:t>Designing and building Smart Cities is one of the most crucial objectives of humanity in the 21st century. Developments in this area can greatly enhance the living conditions, efficiency and security. Well designed interconnected systems can also allow for much work to be distributed to robots and automated machines.</a:t>
            </a:r>
            <a:endParaRPr sz="1700">
              <a:solidFill>
                <a:schemeClr val="dk1"/>
              </a:solidFill>
            </a:endParaRPr>
          </a:p>
          <a:p>
            <a:pPr indent="0" lvl="0" marL="0" rtl="0" algn="l">
              <a:lnSpc>
                <a:spcPct val="115000"/>
              </a:lnSpc>
              <a:spcBef>
                <a:spcPts val="0"/>
              </a:spcBef>
              <a:spcAft>
                <a:spcPts val="1200"/>
              </a:spcAft>
              <a:buSzPts val="1800"/>
              <a:buNone/>
            </a:pPr>
            <a:r>
              <a:t/>
            </a:r>
            <a:endParaRPr sz="1700"/>
          </a:p>
        </p:txBody>
      </p:sp>
      <p:pic>
        <p:nvPicPr>
          <p:cNvPr id="149" name="Google Shape;149;p8"/>
          <p:cNvPicPr preferRelativeResize="0"/>
          <p:nvPr/>
        </p:nvPicPr>
        <p:blipFill rotWithShape="1">
          <a:blip r:embed="rId3">
            <a:alphaModFix/>
          </a:blip>
          <a:srcRect b="0" l="0" r="0" t="0"/>
          <a:stretch/>
        </p:blipFill>
        <p:spPr>
          <a:xfrm>
            <a:off x="4839725" y="1332788"/>
            <a:ext cx="4304274" cy="247792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sp>
        <p:nvSpPr>
          <p:cNvPr id="154" name="Google Shape;154;g31c0f8c19e8_0_16"/>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50000"/>
              </a:lnSpc>
              <a:spcBef>
                <a:spcPts val="500"/>
              </a:spcBef>
              <a:spcAft>
                <a:spcPts val="0"/>
              </a:spcAft>
              <a:buClr>
                <a:schemeClr val="dk1"/>
              </a:buClr>
              <a:buSzPct val="35482"/>
              <a:buFont typeface="Arial"/>
              <a:buNone/>
            </a:pPr>
            <a:r>
              <a:rPr b="1" lang="en" sz="3100">
                <a:solidFill>
                  <a:srgbClr val="2D3B45"/>
                </a:solidFill>
              </a:rPr>
              <a:t>References</a:t>
            </a:r>
            <a:endParaRPr b="1" sz="3100">
              <a:solidFill>
                <a:srgbClr val="2D3B45"/>
              </a:solidFill>
            </a:endParaRPr>
          </a:p>
          <a:p>
            <a:pPr indent="0" lvl="0" marL="0" rtl="0" algn="l">
              <a:lnSpc>
                <a:spcPct val="100000"/>
              </a:lnSpc>
              <a:spcBef>
                <a:spcPts val="500"/>
              </a:spcBef>
              <a:spcAft>
                <a:spcPts val="0"/>
              </a:spcAft>
              <a:buSzPct val="111111"/>
              <a:buNone/>
            </a:pPr>
            <a:r>
              <a:t/>
            </a:r>
            <a:endParaRPr/>
          </a:p>
        </p:txBody>
      </p:sp>
      <p:sp>
        <p:nvSpPr>
          <p:cNvPr id="155" name="Google Shape;155;g31c0f8c19e8_0_16"/>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p>
            <a:pPr indent="-1264" lvl="0" marL="3036" marR="2820" rtl="0" algn="l">
              <a:lnSpc>
                <a:spcPct val="99959"/>
              </a:lnSpc>
              <a:spcBef>
                <a:spcPts val="643"/>
              </a:spcBef>
              <a:spcAft>
                <a:spcPts val="0"/>
              </a:spcAft>
              <a:buClr>
                <a:schemeClr val="dk1"/>
              </a:buClr>
              <a:buSzPts val="1100"/>
              <a:buFont typeface="Arial"/>
              <a:buNone/>
            </a:pPr>
            <a:r>
              <a:rPr lang="en" sz="1300">
                <a:solidFill>
                  <a:srgbClr val="333333"/>
                </a:solidFill>
                <a:highlight>
                  <a:srgbClr val="FFFFFF"/>
                </a:highlight>
              </a:rPr>
              <a:t>M. Zaman, M. Al Islam, A. Tantawy, C. J. Fung and S. Abdelwahed, "Adaptive Control for Smart Water Distribution Systems," </a:t>
            </a:r>
            <a:r>
              <a:rPr i="1" lang="en" sz="1300">
                <a:solidFill>
                  <a:srgbClr val="333333"/>
                </a:solidFill>
              </a:rPr>
              <a:t>2021 IEEE International Smart Cities Conference (ISC2)</a:t>
            </a:r>
            <a:r>
              <a:rPr lang="en" sz="1300">
                <a:solidFill>
                  <a:srgbClr val="333333"/>
                </a:solidFill>
                <a:highlight>
                  <a:srgbClr val="FFFFFF"/>
                </a:highlight>
              </a:rPr>
              <a:t>, Manchester, United Kingdom, 2021, pp. 1-6, doi: 10.1109/ISC253183.2021.9562812.</a:t>
            </a:r>
            <a:endParaRPr sz="1300">
              <a:solidFill>
                <a:srgbClr val="333333"/>
              </a:solidFill>
              <a:highlight>
                <a:srgbClr val="FFFFFF"/>
              </a:highlight>
            </a:endParaRPr>
          </a:p>
          <a:p>
            <a:pPr indent="-1264" lvl="0" marL="3036" marR="2820" rtl="0" algn="l">
              <a:lnSpc>
                <a:spcPct val="99959"/>
              </a:lnSpc>
              <a:spcBef>
                <a:spcPts val="643"/>
              </a:spcBef>
              <a:spcAft>
                <a:spcPts val="0"/>
              </a:spcAft>
              <a:buClr>
                <a:schemeClr val="dk1"/>
              </a:buClr>
              <a:buSzPts val="1100"/>
              <a:buFont typeface="Arial"/>
              <a:buNone/>
            </a:pPr>
            <a:r>
              <a:rPr lang="en" sz="1300">
                <a:solidFill>
                  <a:srgbClr val="333333"/>
                </a:solidFill>
                <a:highlight>
                  <a:srgbClr val="FFFFFF"/>
                </a:highlight>
              </a:rPr>
              <a:t>R. Chen, R. Wang, W. Zhao, H. Sun, X. Wu and J. Xie, "Cooperative benefit allocation for domestic electricity of smart communities based on coalitional game theory," </a:t>
            </a:r>
            <a:r>
              <a:rPr i="1" lang="en" sz="1300">
                <a:solidFill>
                  <a:srgbClr val="333333"/>
                </a:solidFill>
                <a:highlight>
                  <a:srgbClr val="FFFFFF"/>
                </a:highlight>
              </a:rPr>
              <a:t>2020 International Conference on Intelligent Computing, Automation and Systems (ICICAS)</a:t>
            </a:r>
            <a:r>
              <a:rPr lang="en" sz="1300">
                <a:solidFill>
                  <a:srgbClr val="333333"/>
                </a:solidFill>
                <a:highlight>
                  <a:srgbClr val="FFFFFF"/>
                </a:highlight>
              </a:rPr>
              <a:t>, Chongqing, China, 2020, pp. 185-189, doi: 10.1109/ICICAS51530.2020.00045.</a:t>
            </a:r>
            <a:endParaRPr sz="1300">
              <a:solidFill>
                <a:srgbClr val="333333"/>
              </a:solidFill>
              <a:highlight>
                <a:srgbClr val="FFFFFF"/>
              </a:highlight>
            </a:endParaRPr>
          </a:p>
          <a:p>
            <a:pPr indent="-1264" lvl="0" marL="3036" marR="2820" rtl="0" algn="l">
              <a:lnSpc>
                <a:spcPct val="99959"/>
              </a:lnSpc>
              <a:spcBef>
                <a:spcPts val="643"/>
              </a:spcBef>
              <a:spcAft>
                <a:spcPts val="0"/>
              </a:spcAft>
              <a:buClr>
                <a:schemeClr val="dk1"/>
              </a:buClr>
              <a:buSzPts val="1100"/>
              <a:buFont typeface="Arial"/>
              <a:buNone/>
            </a:pPr>
            <a:r>
              <a:rPr lang="en" sz="1300">
                <a:solidFill>
                  <a:srgbClr val="333333"/>
                </a:solidFill>
                <a:highlight>
                  <a:srgbClr val="FFFFFF"/>
                </a:highlight>
              </a:rPr>
              <a:t>Bash, Cullen, et al. “IT for Sustainable Smart Cities: A Framework for Resource Management and a Call for Action.” </a:t>
            </a:r>
            <a:r>
              <a:rPr i="1" lang="en" sz="1300">
                <a:solidFill>
                  <a:srgbClr val="333333"/>
                </a:solidFill>
                <a:highlight>
                  <a:srgbClr val="FFFFFF"/>
                </a:highlight>
              </a:rPr>
              <a:t>The Bridge</a:t>
            </a:r>
            <a:r>
              <a:rPr lang="en" sz="1300">
                <a:solidFill>
                  <a:srgbClr val="333333"/>
                </a:solidFill>
                <a:highlight>
                  <a:srgbClr val="FFFFFF"/>
                </a:highlight>
              </a:rPr>
              <a:t>, National Academy of Engineering, 17 Mar. 2023, https://www.nae.edu/290991/IT-for-Sustainable-Smart-Cities-A-Framework-for-Resource-Management-and-a-Call-for-Action.</a:t>
            </a:r>
            <a:endParaRPr sz="13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9" name="Shape 159"/>
        <p:cNvGrpSpPr/>
        <p:nvPr/>
      </p:nvGrpSpPr>
      <p:grpSpPr>
        <a:xfrm>
          <a:off x="0" y="0"/>
          <a:ext cx="0" cy="0"/>
          <a:chOff x="0" y="0"/>
          <a:chExt cx="0" cy="0"/>
        </a:xfrm>
      </p:grpSpPr>
      <p:sp>
        <p:nvSpPr>
          <p:cNvPr id="160" name="Google Shape;160;g31c0f8c19e8_0_21"/>
          <p:cNvSpPr txBox="1"/>
          <p:nvPr>
            <p:ph type="title"/>
          </p:nvPr>
        </p:nvSpPr>
        <p:spPr>
          <a:xfrm>
            <a:off x="311700" y="1999050"/>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2720">
                <a:solidFill>
                  <a:schemeClr val="lt1"/>
                </a:solidFill>
              </a:rPr>
              <a:t>Thank You</a:t>
            </a:r>
            <a:endParaRPr sz="2720">
              <a:solidFill>
                <a:schemeClr val="lt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 name="Shape 60"/>
        <p:cNvGrpSpPr/>
        <p:nvPr/>
      </p:nvGrpSpPr>
      <p:grpSpPr>
        <a:xfrm>
          <a:off x="0" y="0"/>
          <a:ext cx="0" cy="0"/>
          <a:chOff x="0" y="0"/>
          <a:chExt cx="0" cy="0"/>
        </a:xfrm>
      </p:grpSpPr>
      <p:sp>
        <p:nvSpPr>
          <p:cNvPr id="61" name="Google Shape;61;p2"/>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Project Scope</a:t>
            </a:r>
            <a:endParaRPr/>
          </a:p>
        </p:txBody>
      </p:sp>
      <p:sp>
        <p:nvSpPr>
          <p:cNvPr id="62" name="Google Shape;62;p2"/>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p>
            <a:pPr indent="-323850" lvl="0" marL="457200" marR="236507" rtl="0" algn="l">
              <a:lnSpc>
                <a:spcPct val="162789"/>
              </a:lnSpc>
              <a:spcBef>
                <a:spcPts val="739"/>
              </a:spcBef>
              <a:spcAft>
                <a:spcPts val="0"/>
              </a:spcAft>
              <a:buClr>
                <a:schemeClr val="dk1"/>
              </a:buClr>
              <a:buSzPts val="1500"/>
              <a:buChar char="●"/>
            </a:pPr>
            <a:r>
              <a:rPr lang="en" sz="1500">
                <a:solidFill>
                  <a:schemeClr val="dk1"/>
                </a:solidFill>
              </a:rPr>
              <a:t>Efficiently optimize resource allocation so usage is maximized and waste is minimized.  </a:t>
            </a:r>
            <a:endParaRPr sz="1500">
              <a:solidFill>
                <a:schemeClr val="dk1"/>
              </a:solidFill>
            </a:endParaRPr>
          </a:p>
          <a:p>
            <a:pPr indent="-323850" lvl="0" marL="457200" marR="236507" rtl="0" algn="l">
              <a:lnSpc>
                <a:spcPct val="162789"/>
              </a:lnSpc>
              <a:spcBef>
                <a:spcPts val="0"/>
              </a:spcBef>
              <a:spcAft>
                <a:spcPts val="0"/>
              </a:spcAft>
              <a:buClr>
                <a:schemeClr val="dk1"/>
              </a:buClr>
              <a:buSzPts val="1500"/>
              <a:buChar char="●"/>
            </a:pPr>
            <a:r>
              <a:rPr lang="en" sz="1500">
                <a:solidFill>
                  <a:schemeClr val="dk1"/>
                </a:solidFill>
              </a:rPr>
              <a:t>Account for the dynamics presented within a city.</a:t>
            </a:r>
            <a:endParaRPr sz="1500">
              <a:solidFill>
                <a:schemeClr val="dk1"/>
              </a:solidFill>
            </a:endParaRPr>
          </a:p>
          <a:p>
            <a:pPr indent="-323850" lvl="0" marL="457200" marR="236507" rtl="0" algn="l">
              <a:lnSpc>
                <a:spcPct val="162789"/>
              </a:lnSpc>
              <a:spcBef>
                <a:spcPts val="0"/>
              </a:spcBef>
              <a:spcAft>
                <a:spcPts val="0"/>
              </a:spcAft>
              <a:buClr>
                <a:schemeClr val="dk1"/>
              </a:buClr>
              <a:buSzPts val="1500"/>
              <a:buChar char="●"/>
            </a:pPr>
            <a:r>
              <a:rPr lang="en" sz="1500">
                <a:solidFill>
                  <a:schemeClr val="dk1"/>
                </a:solidFill>
              </a:rPr>
              <a:t>Completely automate the process of allocating resources. </a:t>
            </a:r>
            <a:endParaRPr sz="1500">
              <a:solidFill>
                <a:schemeClr val="dk1"/>
              </a:solidFill>
            </a:endParaRPr>
          </a:p>
          <a:p>
            <a:pPr indent="0" lvl="0" marL="0" rtl="0" algn="l">
              <a:lnSpc>
                <a:spcPct val="115000"/>
              </a:lnSpc>
              <a:spcBef>
                <a:spcPts val="0"/>
              </a:spcBef>
              <a:spcAft>
                <a:spcPts val="1200"/>
              </a:spcAft>
              <a:buSzPts val="1800"/>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l">
              <a:lnSpc>
                <a:spcPct val="150000"/>
              </a:lnSpc>
              <a:spcBef>
                <a:spcPts val="500"/>
              </a:spcBef>
              <a:spcAft>
                <a:spcPts val="0"/>
              </a:spcAft>
              <a:buClr>
                <a:schemeClr val="dk1"/>
              </a:buClr>
              <a:buSzPct val="40740"/>
              <a:buFont typeface="Arial"/>
              <a:buNone/>
            </a:pPr>
            <a:r>
              <a:t/>
            </a:r>
            <a:endParaRPr sz="2700">
              <a:solidFill>
                <a:srgbClr val="2D3B45"/>
              </a:solidFill>
            </a:endParaRPr>
          </a:p>
          <a:p>
            <a:pPr indent="0" lvl="0" marL="0" rtl="0" algn="l">
              <a:lnSpc>
                <a:spcPct val="100000"/>
              </a:lnSpc>
              <a:spcBef>
                <a:spcPts val="500"/>
              </a:spcBef>
              <a:spcAft>
                <a:spcPts val="0"/>
              </a:spcAft>
              <a:buSzPct val="111111"/>
              <a:buNone/>
            </a:pPr>
            <a:r>
              <a:t/>
            </a:r>
            <a:endParaRPr/>
          </a:p>
        </p:txBody>
      </p:sp>
      <p:sp>
        <p:nvSpPr>
          <p:cNvPr id="68" name="Google Shape;68;p3"/>
          <p:cNvSpPr txBox="1"/>
          <p:nvPr>
            <p:ph idx="1" type="body"/>
          </p:nvPr>
        </p:nvSpPr>
        <p:spPr>
          <a:xfrm>
            <a:off x="311700" y="493425"/>
            <a:ext cx="4614900" cy="4075500"/>
          </a:xfrm>
          <a:prstGeom prst="rect">
            <a:avLst/>
          </a:prstGeom>
          <a:noFill/>
          <a:ln>
            <a:noFill/>
          </a:ln>
        </p:spPr>
        <p:txBody>
          <a:bodyPr anchorCtr="0" anchor="t" bIns="91425" lIns="91425" spcFirstLastPara="1" rIns="91425" wrap="square" tIns="91425">
            <a:normAutofit fontScale="92500" lnSpcReduction="10000"/>
          </a:bodyPr>
          <a:lstStyle/>
          <a:p>
            <a:pPr indent="0" lvl="0" marL="0" marR="236507" rtl="0" algn="l">
              <a:lnSpc>
                <a:spcPct val="100000"/>
              </a:lnSpc>
              <a:spcBef>
                <a:spcPts val="739"/>
              </a:spcBef>
              <a:spcAft>
                <a:spcPts val="0"/>
              </a:spcAft>
              <a:buClr>
                <a:schemeClr val="dk1"/>
              </a:buClr>
              <a:buSzPct val="37920"/>
              <a:buFont typeface="Arial"/>
              <a:buNone/>
            </a:pPr>
            <a:r>
              <a:rPr lang="en" sz="2900">
                <a:solidFill>
                  <a:schemeClr val="dk1"/>
                </a:solidFill>
              </a:rPr>
              <a:t>K</a:t>
            </a:r>
            <a:r>
              <a:rPr lang="en" sz="2900">
                <a:solidFill>
                  <a:schemeClr val="dk1"/>
                </a:solidFill>
              </a:rPr>
              <a:t>ey Issues of a City:</a:t>
            </a:r>
            <a:endParaRPr sz="2900">
              <a:solidFill>
                <a:schemeClr val="dk1"/>
              </a:solidFill>
            </a:endParaRPr>
          </a:p>
          <a:p>
            <a:pPr indent="0" lvl="0" marL="457200" marR="236507" rtl="0" algn="l">
              <a:lnSpc>
                <a:spcPct val="162789"/>
              </a:lnSpc>
              <a:spcBef>
                <a:spcPts val="739"/>
              </a:spcBef>
              <a:spcAft>
                <a:spcPts val="0"/>
              </a:spcAft>
              <a:buNone/>
            </a:pPr>
            <a:r>
              <a:t/>
            </a:r>
            <a:endParaRPr sz="996">
              <a:solidFill>
                <a:schemeClr val="dk1"/>
              </a:solidFill>
            </a:endParaRPr>
          </a:p>
          <a:p>
            <a:pPr indent="-287136" lvl="0" marL="457200" marR="236507" rtl="0" algn="l">
              <a:lnSpc>
                <a:spcPct val="162789"/>
              </a:lnSpc>
              <a:spcBef>
                <a:spcPts val="739"/>
              </a:spcBef>
              <a:spcAft>
                <a:spcPts val="0"/>
              </a:spcAft>
              <a:buClr>
                <a:schemeClr val="dk1"/>
              </a:buClr>
              <a:buSzPct val="100000"/>
              <a:buChar char="●"/>
            </a:pPr>
            <a:r>
              <a:rPr lang="en" sz="996">
                <a:solidFill>
                  <a:schemeClr val="dk1"/>
                </a:solidFill>
              </a:rPr>
              <a:t>Energy management: optimization of use, conversion, transportation, and losses. One of the future practices will be the management of electric vehicles’ batteries to take in the energy when there is surplus of energy and give off when there is shortage. </a:t>
            </a:r>
            <a:endParaRPr sz="996">
              <a:solidFill>
                <a:schemeClr val="dk1"/>
              </a:solidFill>
            </a:endParaRPr>
          </a:p>
          <a:p>
            <a:pPr indent="-287136" lvl="0" marL="457200" marR="236507" rtl="0" algn="l">
              <a:lnSpc>
                <a:spcPct val="162789"/>
              </a:lnSpc>
              <a:spcBef>
                <a:spcPts val="0"/>
              </a:spcBef>
              <a:spcAft>
                <a:spcPts val="0"/>
              </a:spcAft>
              <a:buClr>
                <a:schemeClr val="dk1"/>
              </a:buClr>
              <a:buSzPct val="100000"/>
              <a:buChar char="●"/>
            </a:pPr>
            <a:r>
              <a:rPr lang="en" sz="996">
                <a:solidFill>
                  <a:schemeClr val="dk1"/>
                </a:solidFill>
              </a:rPr>
              <a:t>Trash management. One of the solutions is diligent sorting of trash with further burning to get the energy, and reuse of remnants. </a:t>
            </a:r>
            <a:endParaRPr sz="996">
              <a:solidFill>
                <a:schemeClr val="dk1"/>
              </a:solidFill>
            </a:endParaRPr>
          </a:p>
          <a:p>
            <a:pPr indent="-287136" lvl="0" marL="457200" marR="236507" rtl="0" algn="l">
              <a:lnSpc>
                <a:spcPct val="162789"/>
              </a:lnSpc>
              <a:spcBef>
                <a:spcPts val="0"/>
              </a:spcBef>
              <a:spcAft>
                <a:spcPts val="0"/>
              </a:spcAft>
              <a:buClr>
                <a:schemeClr val="dk1"/>
              </a:buClr>
              <a:buSzPct val="100000"/>
              <a:buChar char="●"/>
            </a:pPr>
            <a:r>
              <a:rPr lang="en" sz="996">
                <a:solidFill>
                  <a:schemeClr val="dk1"/>
                </a:solidFill>
              </a:rPr>
              <a:t>Water purification. Chemicals in detergents, cleaning, fertilizers, pesticides, byproducts of production and heavy metals cause many illnesses. The policies and proper filters are of high priority for a smart city. </a:t>
            </a:r>
            <a:endParaRPr sz="996">
              <a:solidFill>
                <a:schemeClr val="dk1"/>
              </a:solidFill>
            </a:endParaRPr>
          </a:p>
          <a:p>
            <a:pPr indent="-287136" lvl="0" marL="457200" marR="236507" rtl="0" algn="l">
              <a:lnSpc>
                <a:spcPct val="162789"/>
              </a:lnSpc>
              <a:spcBef>
                <a:spcPts val="0"/>
              </a:spcBef>
              <a:spcAft>
                <a:spcPts val="0"/>
              </a:spcAft>
              <a:buClr>
                <a:schemeClr val="dk1"/>
              </a:buClr>
              <a:buSzPct val="100000"/>
              <a:buChar char="●"/>
            </a:pPr>
            <a:r>
              <a:rPr lang="en" sz="996">
                <a:solidFill>
                  <a:schemeClr val="dk1"/>
                </a:solidFill>
              </a:rPr>
              <a:t>Real estate development. New facilities and apartment complexes require infrastructure of energy, water ways, and waste connections and facilities which are usually not present in abundance. </a:t>
            </a:r>
            <a:endParaRPr sz="996">
              <a:solidFill>
                <a:schemeClr val="dk1"/>
              </a:solidFill>
            </a:endParaRPr>
          </a:p>
          <a:p>
            <a:pPr indent="0" lvl="0" marL="0" rtl="0" algn="l">
              <a:lnSpc>
                <a:spcPct val="115000"/>
              </a:lnSpc>
              <a:spcBef>
                <a:spcPts val="0"/>
              </a:spcBef>
              <a:spcAft>
                <a:spcPts val="1200"/>
              </a:spcAft>
              <a:buSzPct val="108108"/>
              <a:buNone/>
            </a:pPr>
            <a:r>
              <a:t/>
            </a:r>
            <a:endParaRPr/>
          </a:p>
        </p:txBody>
      </p:sp>
      <p:pic>
        <p:nvPicPr>
          <p:cNvPr id="69" name="Google Shape;69;p3"/>
          <p:cNvPicPr preferRelativeResize="0"/>
          <p:nvPr/>
        </p:nvPicPr>
        <p:blipFill>
          <a:blip r:embed="rId3">
            <a:alphaModFix/>
          </a:blip>
          <a:stretch>
            <a:fillRect/>
          </a:stretch>
        </p:blipFill>
        <p:spPr>
          <a:xfrm>
            <a:off x="5173925" y="545775"/>
            <a:ext cx="3658379" cy="382097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4"/>
          <p:cNvSpPr txBox="1"/>
          <p:nvPr>
            <p:ph type="title"/>
          </p:nvPr>
        </p:nvSpPr>
        <p:spPr>
          <a:xfrm>
            <a:off x="236925" y="691750"/>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ctr">
              <a:lnSpc>
                <a:spcPct val="150000"/>
              </a:lnSpc>
              <a:spcBef>
                <a:spcPts val="500"/>
              </a:spcBef>
              <a:spcAft>
                <a:spcPts val="0"/>
              </a:spcAft>
              <a:buClr>
                <a:schemeClr val="dk1"/>
              </a:buClr>
              <a:buSzPct val="34982"/>
              <a:buFont typeface="Arial"/>
              <a:buNone/>
            </a:pPr>
            <a:r>
              <a:rPr lang="en" sz="3144">
                <a:solidFill>
                  <a:srgbClr val="2D3B45"/>
                </a:solidFill>
              </a:rPr>
              <a:t>Methodology</a:t>
            </a:r>
            <a:endParaRPr sz="3144">
              <a:solidFill>
                <a:srgbClr val="2D3B45"/>
              </a:solidFill>
            </a:endParaRPr>
          </a:p>
          <a:p>
            <a:pPr indent="0" lvl="0" marL="0" rtl="0" algn="l">
              <a:lnSpc>
                <a:spcPct val="100000"/>
              </a:lnSpc>
              <a:spcBef>
                <a:spcPts val="500"/>
              </a:spcBef>
              <a:spcAft>
                <a:spcPts val="0"/>
              </a:spcAft>
              <a:buSzPct val="111111"/>
              <a:buNone/>
            </a:pPr>
            <a:r>
              <a:t/>
            </a:r>
            <a:endParaRPr/>
          </a:p>
        </p:txBody>
      </p:sp>
      <p:sp>
        <p:nvSpPr>
          <p:cNvPr id="75" name="Google Shape;75;p4"/>
          <p:cNvSpPr txBox="1"/>
          <p:nvPr>
            <p:ph idx="1" type="body"/>
          </p:nvPr>
        </p:nvSpPr>
        <p:spPr>
          <a:xfrm>
            <a:off x="311700" y="1227250"/>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SzPts val="1800"/>
              <a:buNone/>
            </a:pPr>
            <a:r>
              <a:t/>
            </a:r>
            <a:endParaRPr>
              <a:solidFill>
                <a:schemeClr val="dk1"/>
              </a:solidFill>
            </a:endParaRPr>
          </a:p>
          <a:p>
            <a:pPr indent="0" lvl="0" marL="0" rtl="0" algn="l">
              <a:lnSpc>
                <a:spcPct val="115000"/>
              </a:lnSpc>
              <a:spcBef>
                <a:spcPts val="1200"/>
              </a:spcBef>
              <a:spcAft>
                <a:spcPts val="1200"/>
              </a:spcAft>
              <a:buSzPts val="1800"/>
              <a:buNone/>
            </a:pPr>
            <a:r>
              <a:t/>
            </a:r>
            <a:endParaRPr>
              <a:solidFill>
                <a:schemeClr val="dk1"/>
              </a:solidFill>
            </a:endParaRPr>
          </a:p>
        </p:txBody>
      </p:sp>
      <p:pic>
        <p:nvPicPr>
          <p:cNvPr id="76" name="Google Shape;76;p4"/>
          <p:cNvPicPr preferRelativeResize="0"/>
          <p:nvPr/>
        </p:nvPicPr>
        <p:blipFill rotWithShape="1">
          <a:blip r:embed="rId3">
            <a:alphaModFix/>
          </a:blip>
          <a:srcRect b="0" l="0" r="0" t="0"/>
          <a:stretch/>
        </p:blipFill>
        <p:spPr>
          <a:xfrm>
            <a:off x="0" y="1704526"/>
            <a:ext cx="9144001" cy="349132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0" name="Shape 80"/>
        <p:cNvGrpSpPr/>
        <p:nvPr/>
      </p:nvGrpSpPr>
      <p:grpSpPr>
        <a:xfrm>
          <a:off x="0" y="0"/>
          <a:ext cx="0" cy="0"/>
          <a:chOff x="0" y="0"/>
          <a:chExt cx="0" cy="0"/>
        </a:xfrm>
      </p:grpSpPr>
      <p:sp>
        <p:nvSpPr>
          <p:cNvPr id="81" name="Google Shape;81;g31c0f8c19e8_0_1"/>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2720">
                <a:solidFill>
                  <a:schemeClr val="lt1"/>
                </a:solidFill>
              </a:rPr>
              <a:t>Data </a:t>
            </a:r>
            <a:endParaRPr sz="2720">
              <a:solidFill>
                <a:schemeClr val="lt1"/>
              </a:solidFill>
            </a:endParaRPr>
          </a:p>
        </p:txBody>
      </p:sp>
      <p:pic>
        <p:nvPicPr>
          <p:cNvPr id="82" name="Google Shape;82;g31c0f8c19e8_0_1"/>
          <p:cNvPicPr preferRelativeResize="0"/>
          <p:nvPr/>
        </p:nvPicPr>
        <p:blipFill rotWithShape="1">
          <a:blip r:embed="rId3">
            <a:alphaModFix/>
          </a:blip>
          <a:srcRect b="0" l="0" r="0" t="0"/>
          <a:stretch/>
        </p:blipFill>
        <p:spPr>
          <a:xfrm>
            <a:off x="311700" y="1373950"/>
            <a:ext cx="4898176" cy="2302625"/>
          </a:xfrm>
          <a:prstGeom prst="rect">
            <a:avLst/>
          </a:prstGeom>
          <a:noFill/>
          <a:ln>
            <a:noFill/>
          </a:ln>
        </p:spPr>
      </p:pic>
      <p:pic>
        <p:nvPicPr>
          <p:cNvPr id="83" name="Google Shape;83;g31c0f8c19e8_0_1"/>
          <p:cNvPicPr preferRelativeResize="0"/>
          <p:nvPr/>
        </p:nvPicPr>
        <p:blipFill>
          <a:blip r:embed="rId4">
            <a:alphaModFix/>
          </a:blip>
          <a:stretch>
            <a:fillRect/>
          </a:stretch>
        </p:blipFill>
        <p:spPr>
          <a:xfrm>
            <a:off x="5442026" y="1150875"/>
            <a:ext cx="3397174" cy="341840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7" name="Shape 87"/>
        <p:cNvGrpSpPr/>
        <p:nvPr/>
      </p:nvGrpSpPr>
      <p:grpSpPr>
        <a:xfrm>
          <a:off x="0" y="0"/>
          <a:ext cx="0" cy="0"/>
          <a:chOff x="0" y="0"/>
          <a:chExt cx="0" cy="0"/>
        </a:xfrm>
      </p:grpSpPr>
      <p:sp>
        <p:nvSpPr>
          <p:cNvPr id="88" name="Google Shape;88;g31c0f8c19e8_3_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2720">
                <a:solidFill>
                  <a:schemeClr val="lt1"/>
                </a:solidFill>
              </a:rPr>
              <a:t>Data Structures</a:t>
            </a:r>
            <a:endParaRPr sz="2720">
              <a:solidFill>
                <a:schemeClr val="lt1"/>
              </a:solidFill>
            </a:endParaRPr>
          </a:p>
        </p:txBody>
      </p:sp>
      <p:pic>
        <p:nvPicPr>
          <p:cNvPr id="89" name="Google Shape;89;g31c0f8c19e8_3_8"/>
          <p:cNvPicPr preferRelativeResize="0"/>
          <p:nvPr/>
        </p:nvPicPr>
        <p:blipFill>
          <a:blip r:embed="rId3">
            <a:alphaModFix/>
          </a:blip>
          <a:stretch>
            <a:fillRect/>
          </a:stretch>
        </p:blipFill>
        <p:spPr>
          <a:xfrm>
            <a:off x="702650" y="1876400"/>
            <a:ext cx="2942425" cy="1704200"/>
          </a:xfrm>
          <a:prstGeom prst="rect">
            <a:avLst/>
          </a:prstGeom>
          <a:noFill/>
          <a:ln>
            <a:noFill/>
          </a:ln>
        </p:spPr>
      </p:pic>
      <p:sp>
        <p:nvSpPr>
          <p:cNvPr id="90" name="Google Shape;90;g31c0f8c19e8_3_8"/>
          <p:cNvSpPr txBox="1"/>
          <p:nvPr/>
        </p:nvSpPr>
        <p:spPr>
          <a:xfrm>
            <a:off x="539025" y="1424550"/>
            <a:ext cx="3570900" cy="34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rPr>
              <a:t>Base Class in ResourceAllocator.h</a:t>
            </a:r>
            <a:endParaRPr sz="1600">
              <a:solidFill>
                <a:schemeClr val="lt1"/>
              </a:solidFill>
            </a:endParaRPr>
          </a:p>
        </p:txBody>
      </p:sp>
      <p:sp>
        <p:nvSpPr>
          <p:cNvPr id="91" name="Google Shape;91;g31c0f8c19e8_3_8"/>
          <p:cNvSpPr txBox="1"/>
          <p:nvPr/>
        </p:nvSpPr>
        <p:spPr>
          <a:xfrm>
            <a:off x="5524900" y="1424550"/>
            <a:ext cx="2550600" cy="115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rPr>
              <a:t>Derived Classes</a:t>
            </a:r>
            <a:endParaRPr sz="1600">
              <a:solidFill>
                <a:schemeClr val="lt1"/>
              </a:solidFill>
            </a:endParaRPr>
          </a:p>
        </p:txBody>
      </p:sp>
      <p:pic>
        <p:nvPicPr>
          <p:cNvPr id="92" name="Google Shape;92;g31c0f8c19e8_3_8"/>
          <p:cNvPicPr preferRelativeResize="0"/>
          <p:nvPr/>
        </p:nvPicPr>
        <p:blipFill>
          <a:blip r:embed="rId4">
            <a:alphaModFix/>
          </a:blip>
          <a:stretch>
            <a:fillRect/>
          </a:stretch>
        </p:blipFill>
        <p:spPr>
          <a:xfrm>
            <a:off x="4292875" y="1779299"/>
            <a:ext cx="4032944" cy="988200"/>
          </a:xfrm>
          <a:prstGeom prst="rect">
            <a:avLst/>
          </a:prstGeom>
          <a:noFill/>
          <a:ln>
            <a:noFill/>
          </a:ln>
        </p:spPr>
      </p:pic>
      <p:pic>
        <p:nvPicPr>
          <p:cNvPr id="93" name="Google Shape;93;g31c0f8c19e8_3_8"/>
          <p:cNvPicPr preferRelativeResize="0"/>
          <p:nvPr/>
        </p:nvPicPr>
        <p:blipFill>
          <a:blip r:embed="rId5">
            <a:alphaModFix/>
          </a:blip>
          <a:stretch>
            <a:fillRect/>
          </a:stretch>
        </p:blipFill>
        <p:spPr>
          <a:xfrm>
            <a:off x="4369913" y="2808438"/>
            <a:ext cx="3782626" cy="731220"/>
          </a:xfrm>
          <a:prstGeom prst="rect">
            <a:avLst/>
          </a:prstGeom>
          <a:noFill/>
          <a:ln>
            <a:noFill/>
          </a:ln>
        </p:spPr>
      </p:pic>
      <p:pic>
        <p:nvPicPr>
          <p:cNvPr id="94" name="Google Shape;94;g31c0f8c19e8_3_8"/>
          <p:cNvPicPr preferRelativeResize="0"/>
          <p:nvPr/>
        </p:nvPicPr>
        <p:blipFill>
          <a:blip r:embed="rId6">
            <a:alphaModFix/>
          </a:blip>
          <a:stretch>
            <a:fillRect/>
          </a:stretch>
        </p:blipFill>
        <p:spPr>
          <a:xfrm>
            <a:off x="4199750" y="3529075"/>
            <a:ext cx="3952800" cy="988200"/>
          </a:xfrm>
          <a:prstGeom prst="rect">
            <a:avLst/>
          </a:prstGeom>
          <a:noFill/>
          <a:ln>
            <a:noFill/>
          </a:ln>
        </p:spPr>
      </p:pic>
      <p:pic>
        <p:nvPicPr>
          <p:cNvPr id="95" name="Google Shape;95;g31c0f8c19e8_3_8"/>
          <p:cNvPicPr preferRelativeResize="0"/>
          <p:nvPr/>
        </p:nvPicPr>
        <p:blipFill>
          <a:blip r:embed="rId7">
            <a:alphaModFix/>
          </a:blip>
          <a:stretch>
            <a:fillRect/>
          </a:stretch>
        </p:blipFill>
        <p:spPr>
          <a:xfrm>
            <a:off x="4465763" y="4452325"/>
            <a:ext cx="3420777" cy="5062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99" name="Shape 99"/>
        <p:cNvGrpSpPr/>
        <p:nvPr/>
      </p:nvGrpSpPr>
      <p:grpSpPr>
        <a:xfrm>
          <a:off x="0" y="0"/>
          <a:ext cx="0" cy="0"/>
          <a:chOff x="0" y="0"/>
          <a:chExt cx="0" cy="0"/>
        </a:xfrm>
      </p:grpSpPr>
      <p:sp>
        <p:nvSpPr>
          <p:cNvPr id="100" name="Google Shape;100;g31c0f8c19e8_0_65"/>
          <p:cNvSpPr txBox="1"/>
          <p:nvPr>
            <p:ph type="title"/>
          </p:nvPr>
        </p:nvSpPr>
        <p:spPr>
          <a:xfrm>
            <a:off x="325875" y="445025"/>
            <a:ext cx="8506200" cy="572700"/>
          </a:xfrm>
          <a:prstGeom prst="rect">
            <a:avLst/>
          </a:prstGeom>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2700">
                <a:solidFill>
                  <a:schemeClr val="lt1"/>
                </a:solidFill>
              </a:rPr>
              <a:t>Sorting and Time Complexity</a:t>
            </a:r>
            <a:endParaRPr sz="2700">
              <a:solidFill>
                <a:schemeClr val="lt1"/>
              </a:solidFill>
            </a:endParaRPr>
          </a:p>
        </p:txBody>
      </p:sp>
      <p:sp>
        <p:nvSpPr>
          <p:cNvPr id="101" name="Google Shape;101;g31c0f8c19e8_0_65"/>
          <p:cNvSpPr txBox="1"/>
          <p:nvPr/>
        </p:nvSpPr>
        <p:spPr>
          <a:xfrm>
            <a:off x="523450" y="1325725"/>
            <a:ext cx="3831300" cy="924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rPr>
              <a:t>Sorting in </a:t>
            </a:r>
            <a:r>
              <a:rPr lang="en" sz="1600">
                <a:solidFill>
                  <a:schemeClr val="lt1"/>
                </a:solidFill>
              </a:rPr>
              <a:t>ResourceAllocator.cpp</a:t>
            </a:r>
            <a:endParaRPr sz="1600">
              <a:solidFill>
                <a:schemeClr val="lt1"/>
              </a:solidFill>
            </a:endParaRPr>
          </a:p>
        </p:txBody>
      </p:sp>
      <p:pic>
        <p:nvPicPr>
          <p:cNvPr id="102" name="Google Shape;102;g31c0f8c19e8_0_65"/>
          <p:cNvPicPr preferRelativeResize="0"/>
          <p:nvPr/>
        </p:nvPicPr>
        <p:blipFill>
          <a:blip r:embed="rId3">
            <a:alphaModFix/>
          </a:blip>
          <a:stretch>
            <a:fillRect/>
          </a:stretch>
        </p:blipFill>
        <p:spPr>
          <a:xfrm>
            <a:off x="644325" y="1699275"/>
            <a:ext cx="6017676" cy="2734475"/>
          </a:xfrm>
          <a:prstGeom prst="rect">
            <a:avLst/>
          </a:prstGeom>
          <a:noFill/>
          <a:ln>
            <a:noFill/>
          </a:ln>
        </p:spPr>
      </p:pic>
      <p:sp>
        <p:nvSpPr>
          <p:cNvPr id="103" name="Google Shape;103;g31c0f8c19e8_0_65"/>
          <p:cNvSpPr txBox="1"/>
          <p:nvPr/>
        </p:nvSpPr>
        <p:spPr>
          <a:xfrm>
            <a:off x="602450" y="4285625"/>
            <a:ext cx="4552200" cy="32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lt1"/>
                </a:solidFill>
              </a:rPr>
              <a:t>Time Complexity: O(n log n)</a:t>
            </a:r>
            <a:endParaRPr sz="1600">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07" name="Shape 107"/>
        <p:cNvGrpSpPr/>
        <p:nvPr/>
      </p:nvGrpSpPr>
      <p:grpSpPr>
        <a:xfrm>
          <a:off x="0" y="0"/>
          <a:ext cx="0" cy="0"/>
          <a:chOff x="0" y="0"/>
          <a:chExt cx="0" cy="0"/>
        </a:xfrm>
      </p:grpSpPr>
      <p:sp>
        <p:nvSpPr>
          <p:cNvPr id="108" name="Google Shape;108;p5"/>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fontScale="90000"/>
          </a:bodyPr>
          <a:lstStyle/>
          <a:p>
            <a:pPr indent="0" lvl="0" marL="0" rtl="0" algn="ctr">
              <a:lnSpc>
                <a:spcPct val="100000"/>
              </a:lnSpc>
              <a:spcBef>
                <a:spcPts val="0"/>
              </a:spcBef>
              <a:spcAft>
                <a:spcPts val="0"/>
              </a:spcAft>
              <a:buSzPct val="111111"/>
              <a:buNone/>
            </a:pPr>
            <a:r>
              <a:rPr lang="en">
                <a:solidFill>
                  <a:schemeClr val="lt1"/>
                </a:solidFill>
              </a:rPr>
              <a:t>Functions</a:t>
            </a:r>
            <a:endParaRPr>
              <a:solidFill>
                <a:schemeClr val="lt1"/>
              </a:solidFill>
            </a:endParaRPr>
          </a:p>
        </p:txBody>
      </p:sp>
      <p:sp>
        <p:nvSpPr>
          <p:cNvPr id="109" name="Google Shape;109;p5"/>
          <p:cNvSpPr txBox="1"/>
          <p:nvPr>
            <p:ph idx="1" type="body"/>
          </p:nvPr>
        </p:nvSpPr>
        <p:spPr>
          <a:xfrm>
            <a:off x="1970675" y="1162350"/>
            <a:ext cx="8520600" cy="34164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0"/>
              </a:spcAft>
              <a:buClr>
                <a:schemeClr val="dk1"/>
              </a:buClr>
              <a:buSzPts val="1100"/>
              <a:buFont typeface="Arial"/>
              <a:buNone/>
            </a:pPr>
            <a:r>
              <a:t/>
            </a:r>
            <a:endParaRPr b="1" sz="1300">
              <a:solidFill>
                <a:schemeClr val="lt1"/>
              </a:solidFill>
            </a:endParaRPr>
          </a:p>
          <a:p>
            <a:pPr indent="-292100" lvl="0" marL="457200" rtl="0" algn="l">
              <a:lnSpc>
                <a:spcPct val="115000"/>
              </a:lnSpc>
              <a:spcBef>
                <a:spcPts val="1200"/>
              </a:spcBef>
              <a:spcAft>
                <a:spcPts val="0"/>
              </a:spcAft>
              <a:buClr>
                <a:schemeClr val="lt1"/>
              </a:buClr>
              <a:buSzPts val="1000"/>
              <a:buAutoNum type="arabicPeriod"/>
            </a:pPr>
            <a:r>
              <a:rPr b="1" lang="en" sz="1000">
                <a:solidFill>
                  <a:schemeClr val="lt1"/>
                </a:solidFill>
              </a:rPr>
              <a:t>ResourceAllocator()</a:t>
            </a:r>
            <a:br>
              <a:rPr b="1" lang="en" sz="1000">
                <a:solidFill>
                  <a:schemeClr val="lt1"/>
                </a:solidFill>
              </a:rPr>
            </a:br>
            <a:r>
              <a:rPr lang="en" sz="1000">
                <a:solidFill>
                  <a:schemeClr val="lt1"/>
                </a:solidFill>
              </a:rPr>
              <a:t> Initialisation of the allocator and call of loadResources to parse input.</a:t>
            </a:r>
            <a:endParaRPr sz="1000">
              <a:solidFill>
                <a:schemeClr val="lt1"/>
              </a:solidFill>
            </a:endParaRPr>
          </a:p>
          <a:p>
            <a:pPr indent="-292100" lvl="0" marL="457200" rtl="0" algn="l">
              <a:lnSpc>
                <a:spcPct val="115000"/>
              </a:lnSpc>
              <a:spcBef>
                <a:spcPts val="0"/>
              </a:spcBef>
              <a:spcAft>
                <a:spcPts val="0"/>
              </a:spcAft>
              <a:buClr>
                <a:schemeClr val="lt1"/>
              </a:buClr>
              <a:buSzPts val="1000"/>
              <a:buAutoNum type="arabicPeriod"/>
            </a:pPr>
            <a:r>
              <a:rPr b="1" lang="en" sz="1000">
                <a:solidFill>
                  <a:schemeClr val="lt1"/>
                </a:solidFill>
              </a:rPr>
              <a:t>void loadResources(const string&amp; file)</a:t>
            </a:r>
            <a:br>
              <a:rPr b="1" lang="en" sz="1000">
                <a:solidFill>
                  <a:schemeClr val="lt1"/>
                </a:solidFill>
              </a:rPr>
            </a:br>
            <a:r>
              <a:rPr lang="en" sz="1000">
                <a:solidFill>
                  <a:schemeClr val="lt1"/>
                </a:solidFill>
              </a:rPr>
              <a:t> Parsing of input file and populates resource-specific vectors with data.</a:t>
            </a:r>
            <a:endParaRPr sz="1000">
              <a:solidFill>
                <a:schemeClr val="lt1"/>
              </a:solidFill>
            </a:endParaRPr>
          </a:p>
          <a:p>
            <a:pPr indent="-292100" lvl="0" marL="457200" rtl="0" algn="l">
              <a:lnSpc>
                <a:spcPct val="115000"/>
              </a:lnSpc>
              <a:spcBef>
                <a:spcPts val="0"/>
              </a:spcBef>
              <a:spcAft>
                <a:spcPts val="0"/>
              </a:spcAft>
              <a:buClr>
                <a:schemeClr val="lt1"/>
              </a:buClr>
              <a:buSzPts val="1000"/>
              <a:buAutoNum type="arabicPeriod"/>
            </a:pPr>
            <a:r>
              <a:rPr b="1" lang="en" sz="1000">
                <a:solidFill>
                  <a:schemeClr val="lt1"/>
                </a:solidFill>
              </a:rPr>
              <a:t>void allocateResources()</a:t>
            </a:r>
            <a:br>
              <a:rPr b="1" lang="en" sz="1000">
                <a:solidFill>
                  <a:schemeClr val="lt1"/>
                </a:solidFill>
              </a:rPr>
            </a:br>
            <a:r>
              <a:rPr lang="en" sz="1000">
                <a:solidFill>
                  <a:schemeClr val="lt1"/>
                </a:solidFill>
              </a:rPr>
              <a:t> Calling allocation methods for electricity, water, gas, waste.</a:t>
            </a:r>
            <a:endParaRPr sz="1000">
              <a:solidFill>
                <a:schemeClr val="lt1"/>
              </a:solidFill>
            </a:endParaRPr>
          </a:p>
          <a:p>
            <a:pPr indent="-292100" lvl="0" marL="457200" rtl="0" algn="l">
              <a:lnSpc>
                <a:spcPct val="115000"/>
              </a:lnSpc>
              <a:spcBef>
                <a:spcPts val="0"/>
              </a:spcBef>
              <a:spcAft>
                <a:spcPts val="0"/>
              </a:spcAft>
              <a:buClr>
                <a:schemeClr val="lt1"/>
              </a:buClr>
              <a:buSzPts val="1000"/>
              <a:buAutoNum type="arabicPeriod"/>
            </a:pPr>
            <a:r>
              <a:rPr b="1" lang="en" sz="1000">
                <a:solidFill>
                  <a:schemeClr val="lt1"/>
                </a:solidFill>
              </a:rPr>
              <a:t>void allocateElectricity()</a:t>
            </a:r>
            <a:br>
              <a:rPr b="1" lang="en" sz="1000">
                <a:solidFill>
                  <a:schemeClr val="lt1"/>
                </a:solidFill>
              </a:rPr>
            </a:br>
            <a:r>
              <a:rPr lang="en" sz="1000">
                <a:solidFill>
                  <a:schemeClr val="lt1"/>
                </a:solidFill>
              </a:rPr>
              <a:t> Sorting of electricity resources and adjusting availability by peak demand.</a:t>
            </a:r>
            <a:endParaRPr sz="1000">
              <a:solidFill>
                <a:schemeClr val="lt1"/>
              </a:solidFill>
            </a:endParaRPr>
          </a:p>
          <a:p>
            <a:pPr indent="-292100" lvl="0" marL="457200" rtl="0" algn="l">
              <a:lnSpc>
                <a:spcPct val="115000"/>
              </a:lnSpc>
              <a:spcBef>
                <a:spcPts val="0"/>
              </a:spcBef>
              <a:spcAft>
                <a:spcPts val="0"/>
              </a:spcAft>
              <a:buClr>
                <a:schemeClr val="lt1"/>
              </a:buClr>
              <a:buSzPts val="1000"/>
              <a:buAutoNum type="arabicPeriod"/>
            </a:pPr>
            <a:r>
              <a:rPr b="1" lang="en" sz="1000">
                <a:solidFill>
                  <a:schemeClr val="lt1"/>
                </a:solidFill>
              </a:rPr>
              <a:t>void allocateWater() and void allocateGas()</a:t>
            </a:r>
            <a:br>
              <a:rPr b="1" lang="en" sz="1000">
                <a:solidFill>
                  <a:schemeClr val="lt1"/>
                </a:solidFill>
              </a:rPr>
            </a:br>
            <a:r>
              <a:rPr lang="en" sz="1000">
                <a:solidFill>
                  <a:schemeClr val="lt1"/>
                </a:solidFill>
              </a:rPr>
              <a:t> Reduction of water and gas availability by a fixed amount for each district</a:t>
            </a:r>
            <a:endParaRPr sz="1000">
              <a:solidFill>
                <a:schemeClr val="lt1"/>
              </a:solidFill>
            </a:endParaRPr>
          </a:p>
          <a:p>
            <a:pPr indent="-292100" lvl="0" marL="457200" rtl="0" algn="l">
              <a:lnSpc>
                <a:spcPct val="115000"/>
              </a:lnSpc>
              <a:spcBef>
                <a:spcPts val="0"/>
              </a:spcBef>
              <a:spcAft>
                <a:spcPts val="0"/>
              </a:spcAft>
              <a:buClr>
                <a:schemeClr val="lt1"/>
              </a:buClr>
              <a:buSzPts val="1000"/>
              <a:buAutoNum type="arabicPeriod"/>
            </a:pPr>
            <a:r>
              <a:rPr b="1" lang="en" sz="1000">
                <a:solidFill>
                  <a:schemeClr val="lt1"/>
                </a:solidFill>
              </a:rPr>
              <a:t>void allocateWasteManagement()</a:t>
            </a:r>
            <a:br>
              <a:rPr b="1" lang="en" sz="1000">
                <a:solidFill>
                  <a:schemeClr val="lt1"/>
                </a:solidFill>
              </a:rPr>
            </a:br>
            <a:r>
              <a:rPr lang="en" sz="1000">
                <a:solidFill>
                  <a:schemeClr val="lt1"/>
                </a:solidFill>
              </a:rPr>
              <a:t> Deduction of waste management availability with adjustments in the districts.</a:t>
            </a:r>
            <a:endParaRPr sz="1000">
              <a:solidFill>
                <a:schemeClr val="lt1"/>
              </a:solidFill>
            </a:endParaRPr>
          </a:p>
          <a:p>
            <a:pPr indent="-292100" lvl="0" marL="457200" rtl="0" algn="l">
              <a:lnSpc>
                <a:spcPct val="115000"/>
              </a:lnSpc>
              <a:spcBef>
                <a:spcPts val="0"/>
              </a:spcBef>
              <a:spcAft>
                <a:spcPts val="0"/>
              </a:spcAft>
              <a:buClr>
                <a:schemeClr val="lt1"/>
              </a:buClr>
              <a:buSzPts val="1000"/>
              <a:buAutoNum type="arabicPeriod"/>
            </a:pPr>
            <a:r>
              <a:rPr b="1" lang="en" sz="1000">
                <a:solidFill>
                  <a:schemeClr val="lt1"/>
                </a:solidFill>
              </a:rPr>
              <a:t>v</a:t>
            </a:r>
            <a:r>
              <a:rPr b="1" lang="en" sz="1000">
                <a:solidFill>
                  <a:schemeClr val="lt1"/>
                </a:solidFill>
              </a:rPr>
              <a:t>oid displayResourcesbyDistrict()</a:t>
            </a:r>
            <a:endParaRPr b="1" sz="1000">
              <a:solidFill>
                <a:schemeClr val="lt1"/>
              </a:solidFill>
            </a:endParaRPr>
          </a:p>
          <a:p>
            <a:pPr indent="0" lvl="0" marL="457200" rtl="0" algn="l">
              <a:lnSpc>
                <a:spcPct val="115000"/>
              </a:lnSpc>
              <a:spcBef>
                <a:spcPts val="0"/>
              </a:spcBef>
              <a:spcAft>
                <a:spcPts val="0"/>
              </a:spcAft>
              <a:buNone/>
            </a:pPr>
            <a:r>
              <a:rPr lang="en" sz="1000">
                <a:solidFill>
                  <a:schemeClr val="lt1"/>
                </a:solidFill>
              </a:rPr>
              <a:t>Displays each </a:t>
            </a:r>
            <a:r>
              <a:rPr lang="en" sz="1000">
                <a:solidFill>
                  <a:schemeClr val="lt1"/>
                </a:solidFill>
              </a:rPr>
              <a:t>district</a:t>
            </a:r>
            <a:r>
              <a:rPr lang="en" sz="1000">
                <a:solidFill>
                  <a:schemeClr val="lt1"/>
                </a:solidFill>
              </a:rPr>
              <a:t> and its respective resources</a:t>
            </a:r>
            <a:endParaRPr sz="1000">
              <a:solidFill>
                <a:schemeClr val="lt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13" name="Shape 113"/>
        <p:cNvGrpSpPr/>
        <p:nvPr/>
      </p:nvGrpSpPr>
      <p:grpSpPr>
        <a:xfrm>
          <a:off x="0" y="0"/>
          <a:ext cx="0" cy="0"/>
          <a:chOff x="0" y="0"/>
          <a:chExt cx="0" cy="0"/>
        </a:xfrm>
      </p:grpSpPr>
      <p:sp>
        <p:nvSpPr>
          <p:cNvPr id="114" name="Google Shape;114;g31c0f8c19e8_0_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pic>
        <p:nvPicPr>
          <p:cNvPr id="115" name="Google Shape;115;g31c0f8c19e8_0_33"/>
          <p:cNvPicPr preferRelativeResize="0"/>
          <p:nvPr/>
        </p:nvPicPr>
        <p:blipFill>
          <a:blip r:embed="rId3">
            <a:alphaModFix/>
          </a:blip>
          <a:stretch>
            <a:fillRect/>
          </a:stretch>
        </p:blipFill>
        <p:spPr>
          <a:xfrm>
            <a:off x="2175900" y="1421750"/>
            <a:ext cx="3999300" cy="2921799"/>
          </a:xfrm>
          <a:prstGeom prst="rect">
            <a:avLst/>
          </a:prstGeom>
          <a:noFill/>
          <a:ln>
            <a:noFill/>
          </a:ln>
        </p:spPr>
      </p:pic>
      <p:sp>
        <p:nvSpPr>
          <p:cNvPr id="116" name="Google Shape;116;g31c0f8c19e8_0_33"/>
          <p:cNvSpPr txBox="1"/>
          <p:nvPr/>
        </p:nvSpPr>
        <p:spPr>
          <a:xfrm>
            <a:off x="1891450" y="770050"/>
            <a:ext cx="4874400" cy="8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lt1"/>
                </a:solidFill>
              </a:rPr>
              <a:t>ResourceAllocator class and its methods</a:t>
            </a:r>
            <a:endParaRPr sz="1800">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